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27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155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27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3753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05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205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0804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907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7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296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75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709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89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97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C94A-EE30-4D21-B7C9-C43AE74F7395}" type="datetimeFigureOut">
              <a:rPr lang="de-AT" smtClean="0"/>
              <a:t>28.12.2017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BEA3FE-CC61-47EE-868F-0CF46C0A4EE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82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B14DC-4C6F-410B-ABDF-2370AD0BA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9600" dirty="0"/>
              <a:t>JUBEKA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9F3D28-208B-43EA-A570-80175D230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3200" dirty="0" err="1">
                <a:solidFill>
                  <a:schemeClr val="tx1"/>
                </a:solidFill>
              </a:rPr>
              <a:t>JugendbetreuerInnen</a:t>
            </a:r>
            <a:r>
              <a:rPr lang="de-AT" sz="3200" dirty="0">
                <a:solidFill>
                  <a:schemeClr val="tx1"/>
                </a:solidFill>
              </a:rPr>
              <a:t>-Karte</a:t>
            </a:r>
          </a:p>
        </p:txBody>
      </p:sp>
      <p:pic>
        <p:nvPicPr>
          <p:cNvPr id="1026" name="Picture 2" descr="C:\Users\L0136891\Desktop\RZ_LJR_LOGO_1401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020060"/>
            <a:ext cx="270033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E0A5B-A19F-4196-BC5E-407A5F95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TEILNAHME</a:t>
            </a:r>
            <a:br>
              <a:rPr lang="de-AT" dirty="0"/>
            </a:br>
            <a:r>
              <a:rPr lang="de-AT" dirty="0"/>
              <a:t>VORAUSSETZUNGEN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678E53-CA64-4DE3-B2AF-3C0250C88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 der Jugendarbeit tätig/ tätig werden wollend</a:t>
            </a:r>
          </a:p>
          <a:p>
            <a:endParaRPr lang="de-AT" dirty="0"/>
          </a:p>
          <a:p>
            <a:r>
              <a:rPr lang="de-AT" dirty="0"/>
              <a:t>Nachweis für die Jugendtätigkeit ist zu erbringen</a:t>
            </a:r>
          </a:p>
          <a:p>
            <a:endParaRPr lang="de-AT" dirty="0"/>
          </a:p>
          <a:p>
            <a:r>
              <a:rPr lang="de-AT" dirty="0"/>
              <a:t>Kursbeginn mit 16 Jahren (</a:t>
            </a:r>
            <a:r>
              <a:rPr lang="de-AT" dirty="0" err="1"/>
              <a:t>JuBeKa</a:t>
            </a:r>
            <a:r>
              <a:rPr lang="de-AT" dirty="0"/>
              <a:t> mit 18 Jahren)</a:t>
            </a:r>
          </a:p>
          <a:p>
            <a:endParaRPr lang="de-AT" dirty="0"/>
          </a:p>
          <a:p>
            <a:r>
              <a:rPr lang="de-AT" dirty="0"/>
              <a:t>Deutschkenntnisse in Wort und Schrift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9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FB16B-F201-4A1E-8C48-B6412703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ABSCHLUSS &amp; ZERTIFIZIERUNG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E3E597-05D6-4C5E-9E05-E7DE920F0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Teilnehmer erhalten nach…</a:t>
            </a:r>
          </a:p>
          <a:p>
            <a:endParaRPr lang="de-AT" dirty="0"/>
          </a:p>
          <a:p>
            <a:pPr lvl="1"/>
            <a:r>
              <a:rPr lang="de-AT" dirty="0"/>
              <a:t>… Besuch aller Module </a:t>
            </a:r>
            <a:r>
              <a:rPr lang="de-AT" dirty="0" smtClean="0"/>
              <a:t>(</a:t>
            </a:r>
            <a:r>
              <a:rPr lang="de-AT" dirty="0" smtClean="0"/>
              <a:t>Anwesenheitspflicht!) </a:t>
            </a:r>
          </a:p>
          <a:p>
            <a:pPr lvl="1"/>
            <a:r>
              <a:rPr lang="de-AT" dirty="0" smtClean="0"/>
              <a:t>… </a:t>
            </a:r>
            <a:r>
              <a:rPr lang="de-AT" dirty="0"/>
              <a:t>Nachweis eines 16 Std. Erste-Hilfe Kurses (max. 3 Jahre alt) …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r>
              <a:rPr lang="de-AT" b="1" dirty="0"/>
              <a:t>… ein LJR-zertifikat und die </a:t>
            </a:r>
            <a:r>
              <a:rPr lang="de-AT" b="1" dirty="0" err="1"/>
              <a:t>JugendbetreuerInnen</a:t>
            </a:r>
            <a:r>
              <a:rPr lang="de-AT" b="1" dirty="0"/>
              <a:t>-Karte</a:t>
            </a:r>
          </a:p>
          <a:p>
            <a:pPr marL="457200" lvl="1" indent="0">
              <a:buNone/>
            </a:pPr>
            <a:r>
              <a:rPr lang="de-AT" b="1" dirty="0"/>
              <a:t>						</a:t>
            </a:r>
            <a:r>
              <a:rPr lang="de-AT" dirty="0"/>
              <a:t>Gültigkeit der Karte: 3 Jahre</a:t>
            </a:r>
          </a:p>
          <a:p>
            <a:pPr marL="457200" lvl="1" indent="0">
              <a:buNone/>
            </a:pPr>
            <a:r>
              <a:rPr lang="de-AT" b="1" dirty="0"/>
              <a:t>Verlängerung:</a:t>
            </a:r>
          </a:p>
          <a:p>
            <a:pPr marL="457200" lvl="1" indent="0">
              <a:buNone/>
            </a:pPr>
            <a:r>
              <a:rPr lang="de-AT" dirty="0"/>
              <a:t>Teilnahme an zumindest einer Fortbildung mit 8 Lerneinheiten</a:t>
            </a:r>
          </a:p>
        </p:txBody>
      </p:sp>
    </p:spTree>
    <p:extLst>
      <p:ext uri="{BB962C8B-B14F-4D97-AF65-F5344CB8AC3E}">
        <p14:creationId xmlns:p14="http://schemas.microsoft.com/office/powerpoint/2010/main" val="2109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1A7D-5B88-41F7-93B9-37CCADBD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KOSTEN, FÖRDERUNG</a:t>
            </a:r>
            <a:br>
              <a:rPr lang="de-AT" dirty="0"/>
            </a:br>
            <a:r>
              <a:rPr lang="de-AT" dirty="0"/>
              <a:t>VERANSTALTUNGSORT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4A3EF5-0E7E-4461-BA43-98832F50C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Kosten für </a:t>
            </a:r>
            <a:r>
              <a:rPr lang="de-AT" dirty="0" err="1" smtClean="0"/>
              <a:t>ReferentInnen</a:t>
            </a:r>
            <a:r>
              <a:rPr lang="de-AT" dirty="0" smtClean="0"/>
              <a:t>, Kursunterlagen, Verpflegung und Miete werden vom Landesjugendreferat getragen!</a:t>
            </a:r>
            <a:endParaRPr lang="de-AT" dirty="0"/>
          </a:p>
          <a:p>
            <a:endParaRPr lang="de-AT" dirty="0"/>
          </a:p>
          <a:p>
            <a:r>
              <a:rPr lang="de-AT" dirty="0"/>
              <a:t>Veranstaltungsort: Burgenland</a:t>
            </a:r>
          </a:p>
          <a:p>
            <a:pPr lvl="1"/>
            <a:r>
              <a:rPr lang="de-AT" dirty="0"/>
              <a:t>FH Eisenstadt (1. Wochenende)</a:t>
            </a:r>
          </a:p>
          <a:p>
            <a:pPr lvl="1"/>
            <a:r>
              <a:rPr lang="de-AT" dirty="0"/>
              <a:t>FH Pinkafeld (2. Wochenende)</a:t>
            </a:r>
          </a:p>
          <a:p>
            <a:pPr lvl="1"/>
            <a:endParaRPr lang="de-AT" dirty="0"/>
          </a:p>
          <a:p>
            <a:r>
              <a:rPr lang="de-AT" dirty="0"/>
              <a:t>Auswahl der ReferentInnen: LJF &amp; </a:t>
            </a:r>
            <a:r>
              <a:rPr lang="de-AT" dirty="0" smtClean="0"/>
              <a:t>LJR</a:t>
            </a:r>
          </a:p>
          <a:p>
            <a:pPr lvl="1"/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719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63184-8BB6-444A-BAD1-6F595106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EINFÜHRUNGSKURS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A1B246-492A-42D3-8C31-769416DF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Termine:</a:t>
            </a:r>
            <a:endParaRPr lang="de-AT" dirty="0"/>
          </a:p>
          <a:p>
            <a:pPr lvl="1"/>
            <a:r>
              <a:rPr lang="de-AT" dirty="0"/>
              <a:t>Samstag</a:t>
            </a:r>
            <a:r>
              <a:rPr lang="de-AT" dirty="0" smtClean="0"/>
              <a:t>, 14. &amp; Sonntag, 15. April 2018</a:t>
            </a:r>
            <a:endParaRPr lang="de-AT" dirty="0"/>
          </a:p>
          <a:p>
            <a:pPr lvl="1"/>
            <a:r>
              <a:rPr lang="de-AT" dirty="0"/>
              <a:t>Samstag</a:t>
            </a:r>
            <a:r>
              <a:rPr lang="de-AT" dirty="0" smtClean="0"/>
              <a:t>, 28. &amp; Sonntag, 29. April 2018</a:t>
            </a:r>
            <a:endParaRPr lang="de-AT" dirty="0"/>
          </a:p>
          <a:p>
            <a:pPr lvl="1"/>
            <a:endParaRPr lang="de-AT" dirty="0"/>
          </a:p>
          <a:p>
            <a:r>
              <a:rPr lang="de-AT" dirty="0"/>
              <a:t>ReferentInnen:</a:t>
            </a:r>
          </a:p>
          <a:p>
            <a:pPr lvl="1"/>
            <a:r>
              <a:rPr lang="de-AT" dirty="0" err="1"/>
              <a:t>Mag.a</a:t>
            </a:r>
            <a:r>
              <a:rPr lang="de-AT" dirty="0"/>
              <a:t> (FH) Nora-Christina </a:t>
            </a:r>
            <a:r>
              <a:rPr lang="de-AT" dirty="0" smtClean="0"/>
              <a:t>Musil</a:t>
            </a:r>
            <a:endParaRPr lang="de-AT" dirty="0"/>
          </a:p>
          <a:p>
            <a:pPr lvl="1"/>
            <a:r>
              <a:rPr lang="de-AT" dirty="0" err="1"/>
              <a:t>Mag.a</a:t>
            </a:r>
            <a:r>
              <a:rPr lang="de-AT" dirty="0"/>
              <a:t> Elisabeth </a:t>
            </a:r>
            <a:r>
              <a:rPr lang="de-AT" dirty="0" err="1"/>
              <a:t>Herist</a:t>
            </a:r>
            <a:endParaRPr lang="de-AT" dirty="0"/>
          </a:p>
          <a:p>
            <a:pPr lvl="1"/>
            <a:r>
              <a:rPr lang="de-AT" dirty="0"/>
              <a:t>Mag. Christian Reumann</a:t>
            </a:r>
          </a:p>
          <a:p>
            <a:pPr lvl="1"/>
            <a:r>
              <a:rPr lang="de-AT" dirty="0"/>
              <a:t>Mag. Wolfgang </a:t>
            </a:r>
            <a:r>
              <a:rPr lang="de-AT" dirty="0" err="1"/>
              <a:t>Rebernig</a:t>
            </a:r>
            <a:endParaRPr lang="de-AT" dirty="0"/>
          </a:p>
          <a:p>
            <a:pPr lvl="1"/>
            <a:endParaRPr lang="de-AT" dirty="0" smtClean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76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036D7-3E0D-4CC9-BBB9-14E46E19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4C841-E72D-4DC5-A665-16054A3E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Samstag, 14. April 2018, FH Eisenstadt</a:t>
            </a:r>
          </a:p>
          <a:p>
            <a:pPr lvl="1"/>
            <a:r>
              <a:rPr lang="de-AT" dirty="0" smtClean="0"/>
              <a:t>09:00 – 18:00 Uhr</a:t>
            </a:r>
          </a:p>
          <a:p>
            <a:pPr lvl="1"/>
            <a:r>
              <a:rPr lang="de-AT" dirty="0" smtClean="0"/>
              <a:t>Modul A</a:t>
            </a:r>
          </a:p>
          <a:p>
            <a:pPr lvl="1"/>
            <a:r>
              <a:rPr lang="de-AT" dirty="0" err="1" smtClean="0"/>
              <a:t>Mag.a</a:t>
            </a:r>
            <a:r>
              <a:rPr lang="de-AT" dirty="0" smtClean="0"/>
              <a:t> (FH) Nora-Christina Musil</a:t>
            </a:r>
          </a:p>
          <a:p>
            <a:pPr lvl="1"/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/>
              <a:t>Sonntag, 15. April 2018, FH Eisenstadt</a:t>
            </a:r>
          </a:p>
          <a:p>
            <a:pPr lvl="1"/>
            <a:r>
              <a:rPr lang="de-AT" dirty="0" smtClean="0"/>
              <a:t>09:00 – 17:00 Uhr</a:t>
            </a:r>
          </a:p>
          <a:p>
            <a:pPr lvl="1"/>
            <a:r>
              <a:rPr lang="de-AT" dirty="0" smtClean="0"/>
              <a:t>Modul B</a:t>
            </a:r>
          </a:p>
          <a:p>
            <a:pPr lvl="1"/>
            <a:r>
              <a:rPr lang="de-AT" dirty="0" err="1"/>
              <a:t>M</a:t>
            </a:r>
            <a:r>
              <a:rPr lang="de-AT" dirty="0" err="1" smtClean="0"/>
              <a:t>ag.a</a:t>
            </a:r>
            <a:r>
              <a:rPr lang="de-AT" dirty="0" smtClean="0"/>
              <a:t> (FH) Nora-Christina Musil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27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TERMINE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Samstag, 28. April 2018, FH Pinkafeld</a:t>
            </a:r>
          </a:p>
          <a:p>
            <a:pPr lvl="1"/>
            <a:r>
              <a:rPr lang="de-AT" dirty="0"/>
              <a:t>09:00 – 18:00 </a:t>
            </a:r>
            <a:r>
              <a:rPr lang="de-AT" dirty="0" smtClean="0"/>
              <a:t>Uhr</a:t>
            </a:r>
          </a:p>
          <a:p>
            <a:pPr lvl="1"/>
            <a:r>
              <a:rPr lang="de-AT" dirty="0" smtClean="0"/>
              <a:t>Modul C</a:t>
            </a:r>
          </a:p>
          <a:p>
            <a:pPr lvl="1"/>
            <a:r>
              <a:rPr lang="de-AT" dirty="0" err="1" smtClean="0"/>
              <a:t>Mag.a</a:t>
            </a:r>
            <a:r>
              <a:rPr lang="de-AT" dirty="0" smtClean="0"/>
              <a:t> Elisabeth </a:t>
            </a:r>
            <a:r>
              <a:rPr lang="de-AT" dirty="0" err="1" smtClean="0"/>
              <a:t>Herist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de-AT" dirty="0" smtClean="0"/>
              <a:t>Sonntag, 29. April 2018, FH Pinkafeld</a:t>
            </a:r>
          </a:p>
          <a:p>
            <a:pPr lvl="1"/>
            <a:r>
              <a:rPr lang="de-AT" dirty="0" smtClean="0"/>
              <a:t>09:00 </a:t>
            </a:r>
            <a:r>
              <a:rPr lang="de-AT" dirty="0"/>
              <a:t>– 15:00 </a:t>
            </a:r>
            <a:r>
              <a:rPr lang="de-AT" dirty="0" smtClean="0"/>
              <a:t>Uhr</a:t>
            </a:r>
          </a:p>
          <a:p>
            <a:pPr lvl="1"/>
            <a:r>
              <a:rPr lang="de-AT" dirty="0" smtClean="0"/>
              <a:t>Modul D</a:t>
            </a:r>
          </a:p>
          <a:p>
            <a:pPr lvl="1"/>
            <a:r>
              <a:rPr lang="de-AT" dirty="0" smtClean="0"/>
              <a:t>Mag. Christian Reumann</a:t>
            </a:r>
          </a:p>
          <a:p>
            <a:pPr lvl="1"/>
            <a:r>
              <a:rPr lang="de-AT" dirty="0" smtClean="0"/>
              <a:t>Mag. Wolfgang </a:t>
            </a:r>
            <a:r>
              <a:rPr lang="de-AT" dirty="0" err="1" smtClean="0"/>
              <a:t>Rebernig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8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ANMELDUNG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Verbindlich bis spätestens…</a:t>
            </a:r>
          </a:p>
          <a:p>
            <a:endParaRPr lang="de-AT" dirty="0" smtClean="0"/>
          </a:p>
          <a:p>
            <a:pPr marL="0" lvl="2" indent="0" algn="ctr">
              <a:buNone/>
            </a:pPr>
            <a:r>
              <a:rPr lang="de-AT" sz="3200" b="1" dirty="0" smtClean="0"/>
              <a:t>Freitag, 09. Februar 2018</a:t>
            </a:r>
          </a:p>
          <a:p>
            <a:endParaRPr lang="de-AT" dirty="0"/>
          </a:p>
          <a:p>
            <a:r>
              <a:rPr lang="de-AT" dirty="0" smtClean="0"/>
              <a:t>Per Online-Anmeldeformular unter…</a:t>
            </a:r>
          </a:p>
          <a:p>
            <a:endParaRPr lang="de-AT" dirty="0"/>
          </a:p>
          <a:p>
            <a:pPr marL="0" lvl="2" indent="0" algn="ctr">
              <a:buNone/>
            </a:pPr>
            <a:r>
              <a:rPr lang="de-AT" sz="3200" b="1" dirty="0" smtClean="0"/>
              <a:t>www.ljr.at</a:t>
            </a:r>
          </a:p>
          <a:p>
            <a:pPr lvl="2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50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530E-A14E-4483-A62C-96C83816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75709"/>
            <a:ext cx="6347713" cy="1320800"/>
          </a:xfrm>
        </p:spPr>
        <p:txBody>
          <a:bodyPr/>
          <a:lstStyle/>
          <a:p>
            <a:pPr algn="ctr"/>
            <a:r>
              <a:rPr lang="de-AT" b="1" dirty="0"/>
              <a:t>Vielen Dank für eure Aufmerksamkeit!</a:t>
            </a:r>
          </a:p>
        </p:txBody>
      </p:sp>
      <p:pic>
        <p:nvPicPr>
          <p:cNvPr id="3" name="Picture 2" descr="C:\Users\L0136891\Desktop\RZ_LJR_LOGO_1401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020060"/>
            <a:ext cx="270033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C8F28-8B39-401F-8640-875D5EB3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DESIGN</a:t>
            </a:r>
          </a:p>
        </p:txBody>
      </p:sp>
      <p:pic>
        <p:nvPicPr>
          <p:cNvPr id="2050" name="Picture 2" descr="\\lad-edv.net\Daten\A7.GESE.Jug\Pusch\Landesjugendforum\JugendbetreuerInnen-Karte\Entwurf\jubeka_rücks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70" y="3798450"/>
            <a:ext cx="308133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ad-edv.net\Daten\A7.GESE.Jug\Pusch\Landesjugendforum\JugendbetreuerInnen-Karte\Entwurf\jubeka_vorderse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2" y="1742921"/>
            <a:ext cx="3081338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CF984-55ED-4E90-8617-C6A45A40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B59949-C2D3-4D9E-B922-46247825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Erlangung von Kenntnissen im Bereich</a:t>
            </a:r>
          </a:p>
          <a:p>
            <a:pPr lvl="1"/>
            <a:r>
              <a:rPr lang="de-AT" dirty="0"/>
              <a:t>Verbandliche Jugendarbeit</a:t>
            </a:r>
          </a:p>
          <a:p>
            <a:pPr lvl="1"/>
            <a:r>
              <a:rPr lang="de-AT" dirty="0"/>
              <a:t>Offene Jugendarbeit</a:t>
            </a:r>
          </a:p>
          <a:p>
            <a:pPr lvl="1"/>
            <a:r>
              <a:rPr lang="de-AT" dirty="0"/>
              <a:t>Praktische Fertigkeiten</a:t>
            </a:r>
          </a:p>
          <a:p>
            <a:pPr lvl="1"/>
            <a:r>
              <a:rPr lang="de-AT" dirty="0"/>
              <a:t>Übernahme von Aufgaben in der Jugendarbeit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Freiwillige Ausbildung, Weiterbildung für </a:t>
            </a:r>
            <a:r>
              <a:rPr lang="de-AT" dirty="0" err="1"/>
              <a:t>JugendbetreuerInnen</a:t>
            </a: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31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5BC71-8B1F-4A4F-9C3E-7E6B21A5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10808-6A3F-4F6F-920B-40C07E9D6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4 Module</a:t>
            </a:r>
          </a:p>
          <a:p>
            <a:endParaRPr lang="de-AT" dirty="0"/>
          </a:p>
          <a:p>
            <a:r>
              <a:rPr lang="de-AT" dirty="0"/>
              <a:t>34 Lerneinheiten á 45 Minuten</a:t>
            </a:r>
          </a:p>
          <a:p>
            <a:endParaRPr lang="de-AT" dirty="0"/>
          </a:p>
          <a:p>
            <a:r>
              <a:rPr lang="de-AT" dirty="0"/>
              <a:t>Praxisprojekte und Fachgespräche</a:t>
            </a:r>
          </a:p>
          <a:p>
            <a:endParaRPr lang="de-AT" dirty="0"/>
          </a:p>
          <a:p>
            <a:r>
              <a:rPr lang="de-AT" dirty="0"/>
              <a:t>Abendtermine, Tagestermine, Wochenendeinheiten und geblockte Termine</a:t>
            </a:r>
          </a:p>
        </p:txBody>
      </p:sp>
    </p:spTree>
    <p:extLst>
      <p:ext uri="{BB962C8B-B14F-4D97-AF65-F5344CB8AC3E}">
        <p14:creationId xmlns:p14="http://schemas.microsoft.com/office/powerpoint/2010/main" val="39881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73A7E-10B0-445D-B1ED-29EEB827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3DC4D-23BB-4C65-B032-561BA50C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Modul A (</a:t>
            </a:r>
            <a:r>
              <a:rPr lang="de-AT" b="1" dirty="0" smtClean="0"/>
              <a:t>10 </a:t>
            </a:r>
            <a:r>
              <a:rPr lang="de-AT" b="1" dirty="0"/>
              <a:t>AE) – Pädagogische Grundlagen</a:t>
            </a:r>
          </a:p>
          <a:p>
            <a:pPr lvl="1"/>
            <a:r>
              <a:rPr lang="de-AT" dirty="0"/>
              <a:t>Basiswissen, Grundprinzipien</a:t>
            </a:r>
          </a:p>
          <a:p>
            <a:pPr lvl="1"/>
            <a:r>
              <a:rPr lang="de-AT" dirty="0" smtClean="0"/>
              <a:t>Gruppenführung</a:t>
            </a:r>
          </a:p>
          <a:p>
            <a:pPr lvl="1"/>
            <a:endParaRPr lang="de-AT" dirty="0"/>
          </a:p>
          <a:p>
            <a:r>
              <a:rPr lang="de-AT" dirty="0"/>
              <a:t>Inhalte</a:t>
            </a:r>
          </a:p>
          <a:p>
            <a:pPr lvl="1"/>
            <a:r>
              <a:rPr lang="de-AT" dirty="0" smtClean="0"/>
              <a:t>Grundhaltungen &amp; Grundbegriffe der Kinder- und Jugendarbeit</a:t>
            </a:r>
          </a:p>
          <a:p>
            <a:pPr lvl="1"/>
            <a:r>
              <a:rPr lang="de-AT" dirty="0" smtClean="0"/>
              <a:t>Lebenssituation von Kindern &amp; Jugendlichen mit dem Hintergrund aktueller gesellschaftlicher Verhältnisse</a:t>
            </a:r>
          </a:p>
          <a:p>
            <a:pPr lvl="1"/>
            <a:r>
              <a:rPr lang="de-AT" dirty="0" smtClean="0"/>
              <a:t>Gruppen und Gruppendynamik</a:t>
            </a:r>
          </a:p>
          <a:p>
            <a:pPr lvl="1"/>
            <a:r>
              <a:rPr lang="de-AT" dirty="0" smtClean="0"/>
              <a:t>Gender- &amp; Gendersensibilität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58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7EB28-255C-4FD9-9DA0-25F81485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26DB0-2911-40C7-A67C-53F4845A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Modul B (8 AE) – Projekt und Eventmanagement</a:t>
            </a:r>
          </a:p>
          <a:p>
            <a:pPr lvl="1"/>
            <a:r>
              <a:rPr lang="de-AT" dirty="0"/>
              <a:t>Grundbegriffe – Projektmanagement</a:t>
            </a:r>
          </a:p>
          <a:p>
            <a:pPr lvl="1"/>
            <a:r>
              <a:rPr lang="de-AT" dirty="0"/>
              <a:t>Handlungen zur </a:t>
            </a:r>
            <a:r>
              <a:rPr lang="de-AT" dirty="0" smtClean="0"/>
              <a:t>Projektabwicklung</a:t>
            </a:r>
          </a:p>
          <a:p>
            <a:pPr lvl="1"/>
            <a:endParaRPr lang="de-AT" dirty="0"/>
          </a:p>
          <a:p>
            <a:r>
              <a:rPr lang="de-AT" dirty="0"/>
              <a:t>Inhalte</a:t>
            </a:r>
          </a:p>
          <a:p>
            <a:pPr lvl="1"/>
            <a:r>
              <a:rPr lang="de-AT" dirty="0"/>
              <a:t>Projektplanung</a:t>
            </a:r>
          </a:p>
          <a:p>
            <a:pPr lvl="1"/>
            <a:r>
              <a:rPr lang="de-AT" dirty="0" smtClean="0"/>
              <a:t>Projektablauf </a:t>
            </a:r>
          </a:p>
          <a:p>
            <a:pPr lvl="1"/>
            <a:r>
              <a:rPr lang="de-AT" dirty="0" smtClean="0"/>
              <a:t>Monitoring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64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73ED9-17E9-4E27-84FF-CD968A6D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868CC8-F55E-4F95-BF51-5917FB9F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Modul C </a:t>
            </a:r>
            <a:r>
              <a:rPr lang="de-AT" b="1" dirty="0" smtClean="0"/>
              <a:t>(10 </a:t>
            </a:r>
            <a:r>
              <a:rPr lang="de-AT" b="1" dirty="0"/>
              <a:t>AE) – Prävention</a:t>
            </a:r>
          </a:p>
          <a:p>
            <a:pPr lvl="1"/>
            <a:r>
              <a:rPr lang="de-AT" dirty="0"/>
              <a:t>Auseinandersetzung mit  Präventionsmöglichkeiten</a:t>
            </a:r>
          </a:p>
          <a:p>
            <a:pPr lvl="1"/>
            <a:r>
              <a:rPr lang="de-AT" dirty="0" smtClean="0"/>
              <a:t>Interventionsstrategien</a:t>
            </a:r>
          </a:p>
          <a:p>
            <a:pPr lvl="1"/>
            <a:endParaRPr lang="de-AT" dirty="0"/>
          </a:p>
          <a:p>
            <a:r>
              <a:rPr lang="de-AT" dirty="0"/>
              <a:t>Inhalte</a:t>
            </a:r>
          </a:p>
          <a:p>
            <a:pPr lvl="1"/>
            <a:r>
              <a:rPr lang="de-AT" dirty="0"/>
              <a:t>Suchtprävention</a:t>
            </a:r>
          </a:p>
          <a:p>
            <a:pPr lvl="1"/>
            <a:r>
              <a:rPr lang="de-AT" dirty="0"/>
              <a:t>Gewaltprävention</a:t>
            </a:r>
          </a:p>
          <a:p>
            <a:pPr lvl="1"/>
            <a:r>
              <a:rPr lang="de-AT" dirty="0"/>
              <a:t>Kindesschutz</a:t>
            </a:r>
          </a:p>
        </p:txBody>
      </p:sp>
    </p:spTree>
    <p:extLst>
      <p:ext uri="{BB962C8B-B14F-4D97-AF65-F5344CB8AC3E}">
        <p14:creationId xmlns:p14="http://schemas.microsoft.com/office/powerpoint/2010/main" val="8243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831D5-974B-431F-8298-ECC935A9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9F2C41-8CE5-4677-A40E-D830BE62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Modul D </a:t>
            </a:r>
            <a:r>
              <a:rPr lang="de-AT" b="1" dirty="0" smtClean="0"/>
              <a:t>(6 </a:t>
            </a:r>
            <a:r>
              <a:rPr lang="de-AT" b="1" dirty="0"/>
              <a:t>AE) – Rechtsfragen</a:t>
            </a:r>
          </a:p>
          <a:p>
            <a:pPr lvl="1"/>
            <a:r>
              <a:rPr lang="de-AT" dirty="0"/>
              <a:t>Vermittlung des Jugendschutzgesetzes</a:t>
            </a:r>
          </a:p>
          <a:p>
            <a:pPr lvl="1"/>
            <a:r>
              <a:rPr lang="de-AT" dirty="0"/>
              <a:t>Bedeutung der </a:t>
            </a:r>
            <a:r>
              <a:rPr lang="de-AT" dirty="0" smtClean="0"/>
              <a:t>Aufsichtspflicht</a:t>
            </a:r>
          </a:p>
          <a:p>
            <a:pPr lvl="1"/>
            <a:endParaRPr lang="de-AT" dirty="0"/>
          </a:p>
          <a:p>
            <a:r>
              <a:rPr lang="de-AT" dirty="0"/>
              <a:t>Inhalte</a:t>
            </a:r>
          </a:p>
          <a:p>
            <a:pPr lvl="1"/>
            <a:r>
              <a:rPr lang="de-AT" dirty="0"/>
              <a:t>Jugendschutzgesetz</a:t>
            </a:r>
          </a:p>
          <a:p>
            <a:pPr lvl="1"/>
            <a:r>
              <a:rPr lang="de-AT" dirty="0"/>
              <a:t>Aufsichtspflicht</a:t>
            </a:r>
          </a:p>
          <a:p>
            <a:pPr lvl="1"/>
            <a:r>
              <a:rPr lang="de-AT" dirty="0"/>
              <a:t>Vereinsrecht</a:t>
            </a:r>
          </a:p>
          <a:p>
            <a:pPr lvl="1"/>
            <a:r>
              <a:rPr lang="de-AT" dirty="0"/>
              <a:t>Haftung und Versicherung</a:t>
            </a:r>
          </a:p>
        </p:txBody>
      </p:sp>
    </p:spTree>
    <p:extLst>
      <p:ext uri="{BB962C8B-B14F-4D97-AF65-F5344CB8AC3E}">
        <p14:creationId xmlns:p14="http://schemas.microsoft.com/office/powerpoint/2010/main" val="8522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9DDFD-018A-4608-B110-7B935668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ZIELGRUPPE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366F9D-2EC0-431E-A788-96B5C916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Jugendorganisationen</a:t>
            </a:r>
          </a:p>
          <a:p>
            <a:endParaRPr lang="de-AT" dirty="0"/>
          </a:p>
          <a:p>
            <a:r>
              <a:rPr lang="de-AT" dirty="0"/>
              <a:t>Jugendzentren/ -treffs</a:t>
            </a:r>
          </a:p>
          <a:p>
            <a:endParaRPr lang="de-AT" dirty="0"/>
          </a:p>
          <a:p>
            <a:r>
              <a:rPr lang="de-AT" dirty="0"/>
              <a:t>Gemeinden (</a:t>
            </a:r>
            <a:r>
              <a:rPr lang="de-AT" dirty="0" err="1"/>
              <a:t>GemeindejugendreferentInnen</a:t>
            </a:r>
            <a:r>
              <a:rPr lang="de-AT" dirty="0"/>
              <a:t>)</a:t>
            </a:r>
          </a:p>
          <a:p>
            <a:endParaRPr lang="de-AT" dirty="0"/>
          </a:p>
          <a:p>
            <a:r>
              <a:rPr lang="de-AT" dirty="0"/>
              <a:t>Andere Non-Profit-Organisationen</a:t>
            </a:r>
          </a:p>
        </p:txBody>
      </p:sp>
    </p:spTree>
    <p:extLst>
      <p:ext uri="{BB962C8B-B14F-4D97-AF65-F5344CB8AC3E}">
        <p14:creationId xmlns:p14="http://schemas.microsoft.com/office/powerpoint/2010/main" val="35454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Rot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416</Words>
  <Application>Microsoft Office PowerPoint</Application>
  <PresentationFormat>Bildschirmpräsentation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Facette</vt:lpstr>
      <vt:lpstr>JUBEKA</vt:lpstr>
      <vt:lpstr>DESIGN</vt:lpstr>
      <vt:lpstr>ZIELE</vt:lpstr>
      <vt:lpstr>AUFBAU</vt:lpstr>
      <vt:lpstr>MODULE</vt:lpstr>
      <vt:lpstr>MODULE</vt:lpstr>
      <vt:lpstr>MODULE</vt:lpstr>
      <vt:lpstr>MODULE</vt:lpstr>
      <vt:lpstr>ZIELGRUPPE</vt:lpstr>
      <vt:lpstr>TEILNAHME VORAUSSETZUNGEN</vt:lpstr>
      <vt:lpstr>ABSCHLUSS &amp; ZERTIFIZIERUNG</vt:lpstr>
      <vt:lpstr>KOSTEN, FÖRDERUNG VERANSTALTUNGSORT</vt:lpstr>
      <vt:lpstr>EINFÜHRUNGSKURS</vt:lpstr>
      <vt:lpstr>TERMINE</vt:lpstr>
      <vt:lpstr>TERMINE</vt:lpstr>
      <vt:lpstr>ANMELDUNG</vt:lpstr>
      <vt:lpstr>Vielen Dank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JUBEKA</dc:title>
  <dc:creator>LJR Burgenland</dc:creator>
  <cp:lastModifiedBy>Pusch Daniel Helmut</cp:lastModifiedBy>
  <cp:revision>10</cp:revision>
  <dcterms:created xsi:type="dcterms:W3CDTF">2017-12-15T10:04:31Z</dcterms:created>
  <dcterms:modified xsi:type="dcterms:W3CDTF">2017-12-28T11:41:33Z</dcterms:modified>
</cp:coreProperties>
</file>